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7" r:id="rId5"/>
    <p:sldId id="265" r:id="rId6"/>
    <p:sldId id="259" r:id="rId7"/>
    <p:sldId id="261" r:id="rId8"/>
    <p:sldId id="284" r:id="rId9"/>
    <p:sldId id="285" r:id="rId10"/>
    <p:sldId id="282" r:id="rId11"/>
    <p:sldId id="286" r:id="rId12"/>
    <p:sldId id="287" r:id="rId13"/>
    <p:sldId id="272" r:id="rId14"/>
    <p:sldId id="262" r:id="rId15"/>
    <p:sldId id="271" r:id="rId16"/>
    <p:sldId id="269" r:id="rId17"/>
    <p:sldId id="270" r:id="rId18"/>
    <p:sldId id="283" r:id="rId19"/>
    <p:sldId id="288" r:id="rId20"/>
    <p:sldId id="289" r:id="rId21"/>
    <p:sldId id="260" r:id="rId22"/>
    <p:sldId id="266"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2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2FF866-EBF4-47AD-B854-3511B06E38E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72FF866-EBF4-47AD-B854-3511B06E38E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72FF866-EBF4-47AD-B854-3511B06E38E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72FF866-EBF4-47AD-B854-3511B06E38E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72FF866-EBF4-47AD-B854-3511B06E38E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E72FF866-EBF4-47AD-B854-3511B06E38E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E72FF866-EBF4-47AD-B854-3511B06E38E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2FF866-EBF4-47AD-B854-3511B06E38E4}"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2FF866-EBF4-47AD-B854-3511B06E38E4}"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72FF866-EBF4-47AD-B854-3511B06E38E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72FF866-EBF4-47AD-B854-3511B06E38E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0B12DE-3940-4F55-BEE3-BCEF550AE941}"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FF866-EBF4-47AD-B854-3511B06E38E4}"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B12DE-3940-4F55-BEE3-BCEF550AE941}"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aiartists.org/tom-white" TargetMode="External"/><Relationship Id="rId3" Type="http://schemas.openxmlformats.org/officeDocument/2006/relationships/hyperlink" Target="https://aiartists.org/daniel-ambrosi" TargetMode="External"/><Relationship Id="rId2" Type="http://schemas.openxmlformats.org/officeDocument/2006/relationships/hyperlink" Target="https://aiartists.org/alexander-mordvintsev" TargetMode="External"/><Relationship Id="rId1" Type="http://schemas.openxmlformats.org/officeDocument/2006/relationships/hyperlink" Target="https://aiartists.org/mike-tyk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st.github.com/bogger/b90eb88e31cd745525ae" TargetMode="External"/><Relationship Id="rId1" Type="http://schemas.openxmlformats.org/officeDocument/2006/relationships/hyperlink" Target="https://github.com/BVLC/caffe/tree/master/models/bvlc_googlenet"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3025" y="656432"/>
            <a:ext cx="9144000" cy="2395538"/>
          </a:xfrm>
        </p:spPr>
        <p:txBody>
          <a:bodyPr>
            <a:normAutofit/>
          </a:bodyPr>
          <a:lstStyle/>
          <a:p>
            <a:r>
              <a:rPr lang="en-US" sz="8800" b="1" dirty="0">
                <a:solidFill>
                  <a:srgbClr val="C00000"/>
                </a:solidFill>
                <a:effectLst>
                  <a:outerShdw blurRad="38100" dist="38100" dir="2700000" algn="tl">
                    <a:srgbClr val="000000">
                      <a:alpha val="43137"/>
                    </a:srgbClr>
                  </a:outerShdw>
                </a:effectLst>
              </a:rPr>
              <a:t>CREATIVE AI</a:t>
            </a:r>
            <a:endParaRPr lang="en-IN" sz="8800" b="1" dirty="0">
              <a:solidFill>
                <a:srgbClr val="C0000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24000" y="3602038"/>
            <a:ext cx="9144000" cy="2932112"/>
          </a:xfrm>
        </p:spPr>
        <p:txBody>
          <a:bodyPr>
            <a:normAutofit lnSpcReduction="10000"/>
          </a:bodyPr>
          <a:lstStyle/>
          <a:p>
            <a:r>
              <a:rPr lang="en-US" dirty="0">
                <a:solidFill>
                  <a:srgbClr val="C00000"/>
                </a:solidFill>
              </a:rPr>
              <a:t>BY</a:t>
            </a:r>
            <a:endParaRPr lang="en-US" dirty="0">
              <a:solidFill>
                <a:srgbClr val="C00000"/>
              </a:solidFill>
            </a:endParaRPr>
          </a:p>
          <a:p>
            <a:r>
              <a:rPr lang="en-US" dirty="0">
                <a:solidFill>
                  <a:srgbClr val="0070C0"/>
                </a:solidFill>
              </a:rPr>
              <a:t>M.CHAITHANYA-(2010030366)</a:t>
            </a:r>
            <a:endParaRPr lang="en-US" dirty="0">
              <a:solidFill>
                <a:srgbClr val="0070C0"/>
              </a:solidFill>
            </a:endParaRPr>
          </a:p>
          <a:p>
            <a:r>
              <a:rPr lang="en-US" dirty="0">
                <a:solidFill>
                  <a:srgbClr val="0070C0"/>
                </a:solidFill>
              </a:rPr>
              <a:t>VAIBHAV VENKATESWARAN-(2010030357)</a:t>
            </a:r>
            <a:endParaRPr lang="en-US" dirty="0">
              <a:solidFill>
                <a:srgbClr val="0070C0"/>
              </a:solidFill>
            </a:endParaRPr>
          </a:p>
          <a:p>
            <a:r>
              <a:rPr lang="en-US" dirty="0">
                <a:solidFill>
                  <a:srgbClr val="0070C0"/>
                </a:solidFill>
              </a:rPr>
              <a:t>Y.SAI BHARGAV-(2010030535)</a:t>
            </a:r>
            <a:endParaRPr lang="en-US" dirty="0">
              <a:solidFill>
                <a:srgbClr val="0070C0"/>
              </a:solidFill>
            </a:endParaRPr>
          </a:p>
          <a:p>
            <a:r>
              <a:rPr lang="en-US" dirty="0">
                <a:solidFill>
                  <a:srgbClr val="0070C0"/>
                </a:solidFill>
              </a:rPr>
              <a:t>N.RISHIK SAI-(2010030350</a:t>
            </a:r>
            <a:r>
              <a:rPr lang="en-US" dirty="0">
                <a:solidFill>
                  <a:srgbClr val="00B0F0"/>
                </a:solidFill>
              </a:rPr>
              <a:t>)</a:t>
            </a:r>
            <a:endParaRPr lang="en-US" dirty="0">
              <a:solidFill>
                <a:srgbClr val="00B0F0"/>
              </a:solidFill>
            </a:endParaRPr>
          </a:p>
          <a:p>
            <a:r>
              <a:rPr lang="en-US" dirty="0">
                <a:solidFill>
                  <a:srgbClr val="FF0000"/>
                </a:solidFill>
              </a:rPr>
              <a:t>GUIDED BY</a:t>
            </a:r>
            <a:endParaRPr lang="en-US" dirty="0">
              <a:solidFill>
                <a:srgbClr val="FF0000"/>
              </a:solidFill>
            </a:endParaRPr>
          </a:p>
          <a:p>
            <a:r>
              <a:rPr lang="en-US" dirty="0">
                <a:solidFill>
                  <a:srgbClr val="0070C0"/>
                </a:solidFill>
              </a:rPr>
              <a:t>ARPITHA GUPTHA</a:t>
            </a:r>
            <a:endParaRPr lang="en-US" dirty="0">
              <a:solidFill>
                <a:srgbClr val="0070C0"/>
              </a:solidFill>
            </a:endParaRPr>
          </a:p>
          <a:p>
            <a:endParaRPr lang="en-US" dirty="0">
              <a:solidFill>
                <a:srgbClr val="00B0F0"/>
              </a:solidFill>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solidFill>
                  <a:srgbClr val="FF0000"/>
                </a:solidFill>
              </a:rPr>
              <a:t>Algorithm</a:t>
            </a:r>
            <a:endParaRPr lang="en-IN" altLang="en-US" b="1">
              <a:solidFill>
                <a:srgbClr val="FF0000"/>
              </a:solidFill>
            </a:endParaRPr>
          </a:p>
        </p:txBody>
      </p:sp>
      <p:sp>
        <p:nvSpPr>
          <p:cNvPr id="3" name="Content Placeholder 2"/>
          <p:cNvSpPr>
            <a:spLocks noGrp="1"/>
          </p:cNvSpPr>
          <p:nvPr>
            <p:ph idx="1"/>
          </p:nvPr>
        </p:nvSpPr>
        <p:spPr/>
        <p:txBody>
          <a:bodyPr>
            <a:normAutofit fontScale="90000" lnSpcReduction="10000"/>
          </a:bodyPr>
          <a:p>
            <a:r>
              <a:rPr lang="en-US"/>
              <a:t>• When you feed in an image to a trained ANN, the neurons fire and generate activations.</a:t>
            </a:r>
            <a:endParaRPr lang="en-US"/>
          </a:p>
          <a:p>
            <a:r>
              <a:rPr lang="en-US"/>
              <a:t> • The deep dream algorithm work by trying to change the input image in a way that would make some of these neurons fire more (boost the neurons firing or activations). You can select which neurons in which layer you are interested in making them fire more prominently. </a:t>
            </a:r>
            <a:endParaRPr lang="en-US"/>
          </a:p>
          <a:p>
            <a:r>
              <a:rPr lang="en-US"/>
              <a:t>• The process is continuously repeated until the input image now contains all features that a specific layer was originally looking for.</a:t>
            </a:r>
            <a:endParaRPr lang="en-US"/>
          </a:p>
          <a:p>
            <a:r>
              <a:rPr lang="en-US"/>
              <a:t> • Example: if a certain layer was expert in recognizing dog faces and you feed in an image of a blue sky, the deep dream algorithm will continuously change the input image and start creating images of dogs faces on top of the blue sky. The process keep repeating until the layer of interest is happy with the results!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25" name="Picture 25"/>
          <p:cNvPicPr>
            <a:picLocks noChangeAspect="1"/>
          </p:cNvPicPr>
          <p:nvPr>
            <p:ph idx="1"/>
          </p:nvPr>
        </p:nvPicPr>
        <p:blipFill>
          <a:blip r:embed="rId1"/>
          <a:stretch>
            <a:fillRect/>
          </a:stretch>
        </p:blipFill>
        <p:spPr>
          <a:xfrm>
            <a:off x="838200" y="2347595"/>
            <a:ext cx="10515600" cy="32658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FLOW DIAGRAM</a:t>
            </a:r>
            <a:endParaRPr lang="en-IN" dirty="0">
              <a:solidFill>
                <a:srgbClr val="FF0000"/>
              </a:solidFill>
            </a:endParaRPr>
          </a:p>
        </p:txBody>
      </p:sp>
      <p:pic>
        <p:nvPicPr>
          <p:cNvPr id="5" name="Content Placeholder 4"/>
          <p:cNvPicPr>
            <a:picLocks noGrp="1" noChangeAspect="1"/>
          </p:cNvPicPr>
          <p:nvPr>
            <p:ph idx="1"/>
          </p:nvPr>
        </p:nvPicPr>
        <p:blipFill>
          <a:blip r:embed="rId1"/>
          <a:stretch>
            <a:fillRect/>
          </a:stretch>
        </p:blipFill>
        <p:spPr>
          <a:xfrm>
            <a:off x="919018" y="1579563"/>
            <a:ext cx="9276079" cy="4913312"/>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i="1" dirty="0">
                <a:solidFill>
                  <a:srgbClr val="FFC000"/>
                </a:solidFill>
              </a:rPr>
              <a:t> Techniques</a:t>
            </a:r>
            <a:endParaRPr lang="en-IN" sz="4800" b="1" i="1" dirty="0">
              <a:solidFill>
                <a:srgbClr val="FFC000"/>
              </a:solidFill>
            </a:endParaRPr>
          </a:p>
        </p:txBody>
      </p:sp>
      <p:sp>
        <p:nvSpPr>
          <p:cNvPr id="3" name="Content Placeholder 2"/>
          <p:cNvSpPr>
            <a:spLocks noGrp="1"/>
          </p:cNvSpPr>
          <p:nvPr>
            <p:ph idx="1"/>
          </p:nvPr>
        </p:nvSpPr>
        <p:spPr/>
        <p:txBody>
          <a:bodyPr>
            <a:normAutofit fontScale="92500" lnSpcReduction="10000"/>
          </a:bodyPr>
          <a:lstStyle/>
          <a:p>
            <a:r>
              <a:rPr lang="en-IN" dirty="0">
                <a:solidFill>
                  <a:schemeClr val="accent3"/>
                </a:solidFill>
              </a:rPr>
              <a:t>Python Imaging Library(PIL)</a:t>
            </a:r>
            <a:r>
              <a:rPr lang="en-US" dirty="0">
                <a:solidFill>
                  <a:schemeClr val="accent3"/>
                </a:solidFill>
              </a:rPr>
              <a:t> </a:t>
            </a:r>
            <a:r>
              <a:rPr lang="en-US" dirty="0"/>
              <a:t>–</a:t>
            </a:r>
            <a:r>
              <a:rPr lang="en-US" b="1" dirty="0"/>
              <a:t>Python Imaging Library</a:t>
            </a:r>
            <a:r>
              <a:rPr lang="en-US" dirty="0"/>
              <a:t> is a free and open-source additional library for the Python programming language that adds support for opening, manipulating, and saving many different image file formats.</a:t>
            </a:r>
            <a:endParaRPr lang="en-US" dirty="0"/>
          </a:p>
          <a:p>
            <a:r>
              <a:rPr lang="en-US" dirty="0">
                <a:solidFill>
                  <a:srgbClr val="0070C0"/>
                </a:solidFill>
              </a:rPr>
              <a:t>Google Deep Dream </a:t>
            </a:r>
            <a:r>
              <a:rPr lang="en-US" dirty="0"/>
              <a:t>– Deep dream is a computer vision algorithm developed  at Google.  The algorithm works by creating dream-like effect.  It’s like giving humans an extremely powerful drug!. As the image is increasingly feed to the network, more weird features will start to pop up.</a:t>
            </a:r>
            <a:endParaRPr lang="en-US" dirty="0"/>
          </a:p>
          <a:p>
            <a:r>
              <a:rPr lang="en-US" dirty="0">
                <a:solidFill>
                  <a:srgbClr val="0070C0"/>
                </a:solidFill>
              </a:rPr>
              <a:t>GOOGLE COLAB</a:t>
            </a:r>
            <a:endParaRPr lang="en-US" dirty="0">
              <a:solidFill>
                <a:srgbClr val="0070C0"/>
              </a:solidFill>
            </a:endParaRPr>
          </a:p>
          <a:p>
            <a:r>
              <a:rPr lang="en-US" dirty="0">
                <a:solidFill>
                  <a:srgbClr val="0070C0"/>
                </a:solidFill>
              </a:rPr>
              <a:t>Deep Dream Generator </a:t>
            </a:r>
            <a:r>
              <a:rPr lang="en-US" dirty="0"/>
              <a:t>– Stylize your images using enhanced versions of Google Deep Dream with the Deep Dream Generator. Get your Deep Art on.</a:t>
            </a:r>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G</a:t>
            </a:r>
            <a:r>
              <a:rPr lang="en-IN" altLang="en-US" dirty="0">
                <a:solidFill>
                  <a:srgbClr val="FF0000"/>
                </a:solidFill>
              </a:rPr>
              <a:t>ithub Commits</a:t>
            </a:r>
            <a:endParaRPr lang="en-IN" altLang="en-US" dirty="0">
              <a:solidFill>
                <a:srgbClr val="FF0000"/>
              </a:solidFill>
            </a:endParaRPr>
          </a:p>
        </p:txBody>
      </p:sp>
      <p:pic>
        <p:nvPicPr>
          <p:cNvPr id="5" name="Content Placeholder 4"/>
          <p:cNvPicPr>
            <a:picLocks noGrp="1" noChangeAspect="1"/>
          </p:cNvPicPr>
          <p:nvPr>
            <p:ph idx="1"/>
          </p:nvPr>
        </p:nvPicPr>
        <p:blipFill>
          <a:blip r:embed="rId1"/>
          <a:stretch>
            <a:fillRect/>
          </a:stretch>
        </p:blipFill>
        <p:spPr>
          <a:xfrm>
            <a:off x="1218777" y="1863699"/>
            <a:ext cx="9754445" cy="427519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6"/>
                </a:solidFill>
              </a:rPr>
              <a:t>P</a:t>
            </a:r>
            <a:r>
              <a:rPr lang="en-IN" altLang="en-US" b="1" dirty="0">
                <a:solidFill>
                  <a:schemeClr val="accent6"/>
                </a:solidFill>
              </a:rPr>
              <a:t>reprocessing Code</a:t>
            </a:r>
            <a:endParaRPr lang="en-IN" altLang="en-US" b="1" dirty="0">
              <a:solidFill>
                <a:schemeClr val="accent6"/>
              </a:solidFill>
            </a:endParaRPr>
          </a:p>
        </p:txBody>
      </p:sp>
      <p:pic>
        <p:nvPicPr>
          <p:cNvPr id="7" name="Content Placeholder 6"/>
          <p:cNvPicPr>
            <a:picLocks noGrp="1" noChangeAspect="1"/>
          </p:cNvPicPr>
          <p:nvPr>
            <p:ph sz="half" idx="1"/>
          </p:nvPr>
        </p:nvPicPr>
        <p:blipFill>
          <a:blip r:embed="rId1"/>
          <a:stretch>
            <a:fillRect/>
          </a:stretch>
        </p:blipFill>
        <p:spPr>
          <a:xfrm>
            <a:off x="441960" y="1691005"/>
            <a:ext cx="5181600" cy="4295140"/>
          </a:xfrm>
        </p:spPr>
      </p:pic>
      <p:pic>
        <p:nvPicPr>
          <p:cNvPr id="3" name="Content Placeholder 2"/>
          <p:cNvPicPr>
            <a:picLocks noChangeAspect="1"/>
          </p:cNvPicPr>
          <p:nvPr>
            <p:ph sz="half" idx="2"/>
          </p:nvPr>
        </p:nvPicPr>
        <p:blipFill>
          <a:blip r:embed="rId2"/>
          <a:stretch>
            <a:fillRect/>
          </a:stretch>
        </p:blipFill>
        <p:spPr>
          <a:xfrm>
            <a:off x="6122035" y="1691005"/>
            <a:ext cx="5719445" cy="42945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Output For </a:t>
            </a:r>
            <a:r>
              <a:rPr lang="en-US" b="1" dirty="0">
                <a:solidFill>
                  <a:srgbClr val="FF0000"/>
                </a:solidFill>
                <a:sym typeface="+mn-ea"/>
              </a:rPr>
              <a:t>P</a:t>
            </a:r>
            <a:r>
              <a:rPr lang="en-IN" altLang="en-US" b="1" dirty="0">
                <a:solidFill>
                  <a:srgbClr val="FF0000"/>
                </a:solidFill>
                <a:sym typeface="+mn-ea"/>
              </a:rPr>
              <a:t>reprocessing Code</a:t>
            </a:r>
            <a:endParaRPr lang="en-IN" altLang="en-US" b="1" dirty="0">
              <a:solidFill>
                <a:srgbClr val="FF0000"/>
              </a:solidFill>
              <a:sym typeface="+mn-ea"/>
            </a:endParaRPr>
          </a:p>
        </p:txBody>
      </p:sp>
      <p:pic>
        <p:nvPicPr>
          <p:cNvPr id="7" name="Content Placeholder 6"/>
          <p:cNvPicPr>
            <a:picLocks noGrp="1" noChangeAspect="1"/>
          </p:cNvPicPr>
          <p:nvPr>
            <p:ph idx="1"/>
          </p:nvPr>
        </p:nvPicPr>
        <p:blipFill>
          <a:blip r:embed="rId1"/>
          <a:stretch>
            <a:fillRect/>
          </a:stretch>
        </p:blipFill>
        <p:spPr>
          <a:xfrm>
            <a:off x="2594295" y="1825625"/>
            <a:ext cx="7003409" cy="435133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Implementation</a:t>
            </a:r>
            <a:endParaRPr lang="en-IN" altLang="en-US"/>
          </a:p>
        </p:txBody>
      </p:sp>
      <p:pic>
        <p:nvPicPr>
          <p:cNvPr id="4" name="Picture 4"/>
          <p:cNvPicPr>
            <a:picLocks noChangeAspect="1"/>
          </p:cNvPicPr>
          <p:nvPr>
            <p:ph sz="half" idx="1"/>
          </p:nvPr>
        </p:nvPicPr>
        <p:blipFill>
          <a:blip r:embed="rId1"/>
          <a:stretch>
            <a:fillRect/>
          </a:stretch>
        </p:blipFill>
        <p:spPr>
          <a:xfrm>
            <a:off x="838200" y="1691005"/>
            <a:ext cx="5181600" cy="4282440"/>
          </a:xfrm>
          <a:prstGeom prst="rect">
            <a:avLst/>
          </a:prstGeom>
        </p:spPr>
      </p:pic>
      <p:pic>
        <p:nvPicPr>
          <p:cNvPr id="37" name="Picture 37"/>
          <p:cNvPicPr>
            <a:picLocks noChangeAspect="1"/>
          </p:cNvPicPr>
          <p:nvPr>
            <p:ph sz="half" idx="2"/>
          </p:nvPr>
        </p:nvPicPr>
        <p:blipFill>
          <a:blip r:embed="rId2"/>
          <a:stretch>
            <a:fillRect/>
          </a:stretch>
        </p:blipFill>
        <p:spPr>
          <a:xfrm>
            <a:off x="6172200" y="1691005"/>
            <a:ext cx="5181600" cy="41897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Implementation</a:t>
            </a:r>
            <a:endParaRPr lang="en-IN" altLang="en-US"/>
          </a:p>
        </p:txBody>
      </p:sp>
      <p:pic>
        <p:nvPicPr>
          <p:cNvPr id="8" name="Picture 8"/>
          <p:cNvPicPr>
            <a:picLocks noChangeAspect="1"/>
          </p:cNvPicPr>
          <p:nvPr>
            <p:ph sz="half" idx="1"/>
          </p:nvPr>
        </p:nvPicPr>
        <p:blipFill>
          <a:blip r:embed="rId1"/>
          <a:stretch>
            <a:fillRect/>
          </a:stretch>
        </p:blipFill>
        <p:spPr>
          <a:xfrm>
            <a:off x="838200" y="1821815"/>
            <a:ext cx="5181600" cy="4013200"/>
          </a:xfrm>
          <a:prstGeom prst="rect">
            <a:avLst/>
          </a:prstGeom>
        </p:spPr>
      </p:pic>
      <p:pic>
        <p:nvPicPr>
          <p:cNvPr id="5" name="Picture 8"/>
          <p:cNvPicPr>
            <a:picLocks noChangeAspect="1"/>
          </p:cNvPicPr>
          <p:nvPr>
            <p:ph sz="half" idx="2"/>
          </p:nvPr>
        </p:nvPicPr>
        <p:blipFill>
          <a:blip r:embed="rId1"/>
          <a:stretch>
            <a:fillRect/>
          </a:stretch>
        </p:blipFill>
        <p:spPr>
          <a:xfrm>
            <a:off x="6172200" y="1852930"/>
            <a:ext cx="5181600" cy="40125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solidFill>
                  <a:srgbClr val="FF0000"/>
                </a:solidFill>
              </a:rPr>
              <a:t>Results</a:t>
            </a:r>
            <a:endParaRPr lang="en-IN" altLang="en-US" b="1">
              <a:solidFill>
                <a:srgbClr val="FF0000"/>
              </a:solidFill>
            </a:endParaRPr>
          </a:p>
        </p:txBody>
      </p:sp>
      <p:pic>
        <p:nvPicPr>
          <p:cNvPr id="51" name="Picture 51"/>
          <p:cNvPicPr>
            <a:picLocks noChangeAspect="1"/>
          </p:cNvPicPr>
          <p:nvPr>
            <p:ph sz="half" idx="1"/>
          </p:nvPr>
        </p:nvPicPr>
        <p:blipFill>
          <a:blip r:embed="rId1"/>
          <a:stretch>
            <a:fillRect/>
          </a:stretch>
        </p:blipFill>
        <p:spPr>
          <a:xfrm>
            <a:off x="651510" y="1691005"/>
            <a:ext cx="5107940" cy="3856355"/>
          </a:xfrm>
          <a:prstGeom prst="rect">
            <a:avLst/>
          </a:prstGeom>
        </p:spPr>
      </p:pic>
      <p:pic>
        <p:nvPicPr>
          <p:cNvPr id="11" name="Picture 1" descr="IMG_256"/>
          <p:cNvPicPr>
            <a:picLocks noChangeAspect="1"/>
          </p:cNvPicPr>
          <p:nvPr>
            <p:ph sz="half" idx="2"/>
          </p:nvPr>
        </p:nvPicPr>
        <p:blipFill>
          <a:blip r:embed="rId2"/>
          <a:stretch>
            <a:fillRect/>
          </a:stretch>
        </p:blipFill>
        <p:spPr>
          <a:xfrm>
            <a:off x="6172200" y="1586865"/>
            <a:ext cx="5181600" cy="416814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a:t>
            </a:r>
            <a:r>
              <a:rPr lang="en-IN" altLang="en-US" b="1" dirty="0">
                <a:solidFill>
                  <a:srgbClr val="C00000"/>
                </a:solidFill>
              </a:rPr>
              <a:t>ntroduction</a:t>
            </a:r>
            <a:r>
              <a:rPr lang="en-US" b="1" dirty="0">
                <a:solidFill>
                  <a:srgbClr val="C00000"/>
                </a:solidFill>
              </a:rPr>
              <a:t> </a:t>
            </a:r>
            <a:endParaRPr lang="en-IN" b="1" dirty="0">
              <a:solidFill>
                <a:srgbClr val="C00000"/>
              </a:solidFill>
            </a:endParaRPr>
          </a:p>
        </p:txBody>
      </p:sp>
      <p:sp>
        <p:nvSpPr>
          <p:cNvPr id="3" name="Content Placeholder 2"/>
          <p:cNvSpPr>
            <a:spLocks noGrp="1"/>
          </p:cNvSpPr>
          <p:nvPr>
            <p:ph idx="1"/>
          </p:nvPr>
        </p:nvSpPr>
        <p:spPr/>
        <p:txBody>
          <a:bodyPr>
            <a:normAutofit lnSpcReduction="10000"/>
          </a:bodyPr>
          <a:lstStyle/>
          <a:p>
            <a:r>
              <a:rPr lang="en-US" dirty="0"/>
              <a:t>Creative AI is a new branch of Artificial intelligence in which AI can create paintings, write compelling stories , and compose new                                    music.</a:t>
            </a:r>
            <a:endParaRPr lang="en-US" dirty="0"/>
          </a:p>
          <a:p>
            <a:r>
              <a:rPr lang="en-US" dirty="0"/>
              <a:t>In particular, Deep Dream and Neural Style Transfer  are algorithms,        based on deep-learning convolutional neural networks (CNNs) that   blend visual qualities from multiple source images to create a new output image.</a:t>
            </a:r>
            <a:endParaRPr lang="en-US" dirty="0"/>
          </a:p>
          <a:p>
            <a:r>
              <a:rPr lang="en-US" dirty="0"/>
              <a:t> Deep learning is a collection of network-based machine learning   methods that are notable for their power and breakthrough performance in tasks such as object recognition  as well as their similarities to aspects of human vision and brain function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FF0000"/>
                </a:solidFill>
              </a:rPr>
              <a:t>C</a:t>
            </a:r>
            <a:r>
              <a:rPr lang="en-IN" altLang="en-US" sz="3600" b="1" dirty="0">
                <a:solidFill>
                  <a:srgbClr val="FF0000"/>
                </a:solidFill>
              </a:rPr>
              <a:t>onclusion</a:t>
            </a:r>
            <a:endParaRPr lang="en-IN" altLang="en-US" sz="3600" b="1"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a:t> We suggest that the use of deep neural networks (with ac-companying search/optimization algorithms) to produce creative visual blends and arti facts has entered a new and promising phase, both for models of creativity and for practical art-generating systems</a:t>
            </a:r>
            <a:endParaRPr lang="en-US" dirty="0"/>
          </a:p>
          <a:p>
            <a:endParaRPr lang="en-IN" sz="3200" dirty="0"/>
          </a:p>
          <a:p>
            <a:pPr marL="0" indent="0">
              <a:buNone/>
            </a:pPr>
            <a:r>
              <a:rPr lang="en-IN" sz="3600" dirty="0">
                <a:solidFill>
                  <a:srgbClr val="FF0000"/>
                </a:solidFill>
              </a:rPr>
              <a:t>Future scope</a:t>
            </a:r>
            <a:endParaRPr lang="en-IN" sz="3600" dirty="0">
              <a:solidFill>
                <a:srgbClr val="FF0000"/>
              </a:solidFill>
            </a:endParaRPr>
          </a:p>
          <a:p>
            <a:endParaRPr lang="en-IN" dirty="0"/>
          </a:p>
          <a:p>
            <a:r>
              <a:rPr lang="en-IN" dirty="0"/>
              <a:t>We are want to develop a real time application for the deep dreams. In that we are going to make a live photo make it as a deep dream image</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4000" dirty="0">
                <a:solidFill>
                  <a:srgbClr val="C00000"/>
                </a:solidFill>
              </a:rPr>
              <a:t>R</a:t>
            </a:r>
            <a:r>
              <a:rPr lang="en-IN" altLang="en-US" sz="4000" dirty="0">
                <a:solidFill>
                  <a:srgbClr val="C00000"/>
                </a:solidFill>
              </a:rPr>
              <a:t>eferences</a:t>
            </a:r>
            <a:endParaRPr lang="en-IN" altLang="en-US" sz="4000" dirty="0">
              <a:solidFill>
                <a:srgbClr val="C00000"/>
              </a:solidFill>
            </a:endParaRPr>
          </a:p>
          <a:p>
            <a:endParaRPr lang="en-US" sz="4000" dirty="0">
              <a:solidFill>
                <a:srgbClr val="C00000"/>
              </a:solidFill>
            </a:endParaRPr>
          </a:p>
          <a:p>
            <a:pPr marL="0" indent="0">
              <a:buNone/>
            </a:pPr>
            <a:r>
              <a:rPr lang="en-US" sz="1600" dirty="0"/>
              <a:t>For datasets we referred -</a:t>
            </a:r>
            <a:r>
              <a:rPr lang="en-US" sz="1600" dirty="0">
                <a:solidFill>
                  <a:srgbClr val="00B0F0"/>
                </a:solidFill>
              </a:rPr>
              <a:t>http://sprawledoctopus.com/</a:t>
            </a:r>
            <a:r>
              <a:rPr lang="en-US" sz="1600" dirty="0" err="1">
                <a:solidFill>
                  <a:srgbClr val="00B0F0"/>
                </a:solidFill>
              </a:rPr>
              <a:t>deepdream</a:t>
            </a:r>
            <a:r>
              <a:rPr lang="en-US" sz="1600" dirty="0">
                <a:solidFill>
                  <a:srgbClr val="00B0F0"/>
                </a:solidFill>
              </a:rPr>
              <a:t>/datasets/</a:t>
            </a:r>
            <a:endParaRPr lang="en-US" sz="1600" dirty="0">
              <a:solidFill>
                <a:srgbClr val="00B0F0"/>
              </a:solidFill>
            </a:endParaRPr>
          </a:p>
          <a:p>
            <a:pPr marL="0" indent="0">
              <a:buNone/>
            </a:pPr>
            <a:r>
              <a:rPr lang="en-US" sz="1600" dirty="0"/>
              <a:t>For Author’s articles we referred -</a:t>
            </a:r>
            <a:endParaRPr lang="en-US" sz="1600" dirty="0"/>
          </a:p>
          <a:p>
            <a:pPr marL="0" indent="0">
              <a:buNone/>
            </a:pPr>
            <a:r>
              <a:rPr lang="en-IN" sz="1600" u="sng" dirty="0">
                <a:solidFill>
                  <a:srgbClr val="00B0F0"/>
                </a:solidFill>
                <a:hlinkClick r:id="rId1"/>
              </a:rPr>
              <a:t>https://aiartists.org/mike-tyka</a:t>
            </a:r>
            <a:endParaRPr lang="en-IN" sz="1600" u="sng" dirty="0">
              <a:solidFill>
                <a:srgbClr val="00B0F0"/>
              </a:solidFill>
            </a:endParaRPr>
          </a:p>
          <a:p>
            <a:pPr marL="0" indent="0">
              <a:buNone/>
            </a:pPr>
            <a:r>
              <a:rPr lang="en-IN" sz="1600" u="sng" dirty="0">
                <a:solidFill>
                  <a:srgbClr val="00B0F0"/>
                </a:solidFill>
                <a:hlinkClick r:id="rId2"/>
              </a:rPr>
              <a:t>https://aiartists.org/alexander-mordvintsev</a:t>
            </a:r>
            <a:endParaRPr lang="en-IN" sz="1600" u="sng" dirty="0">
              <a:solidFill>
                <a:srgbClr val="00B0F0"/>
              </a:solidFill>
            </a:endParaRPr>
          </a:p>
          <a:p>
            <a:pPr marL="0" indent="0">
              <a:buNone/>
            </a:pPr>
            <a:r>
              <a:rPr lang="en-IN" sz="1600" u="sng" dirty="0">
                <a:solidFill>
                  <a:srgbClr val="00B0F0"/>
                </a:solidFill>
                <a:hlinkClick r:id="rId3"/>
              </a:rPr>
              <a:t>https://aiartists.org/daniel-ambrosi</a:t>
            </a:r>
            <a:endParaRPr lang="en-IN" sz="1600" u="sng" dirty="0">
              <a:solidFill>
                <a:srgbClr val="00B0F0"/>
              </a:solidFill>
            </a:endParaRPr>
          </a:p>
          <a:p>
            <a:pPr marL="0" indent="0">
              <a:buNone/>
            </a:pPr>
            <a:r>
              <a:rPr lang="en-IN" sz="1600" u="sng" dirty="0">
                <a:solidFill>
                  <a:srgbClr val="00B0F0"/>
                </a:solidFill>
                <a:hlinkClick r:id="rId4"/>
              </a:rPr>
              <a:t>https://aiartists.org/tom-white</a:t>
            </a:r>
            <a:endParaRPr lang="en-IN" sz="1600" u="sng" dirty="0">
              <a:solidFill>
                <a:srgbClr val="00B0F0"/>
              </a:solidFill>
            </a:endParaRPr>
          </a:p>
          <a:p>
            <a:pPr marL="0" indent="0">
              <a:buNone/>
            </a:pPr>
            <a:endParaRPr lang="en-IN" sz="4000" dirty="0">
              <a:solidFill>
                <a:srgbClr val="C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8800" dirty="0">
                <a:solidFill>
                  <a:srgbClr val="C00000"/>
                </a:solidFill>
              </a:rPr>
              <a:t>        THANK YOU</a:t>
            </a:r>
            <a:endParaRPr lang="en-IN" sz="8800" dirty="0">
              <a:solidFill>
                <a:srgbClr val="C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P</a:t>
            </a:r>
            <a:r>
              <a:rPr lang="en-IN" altLang="en-US" b="1" dirty="0">
                <a:solidFill>
                  <a:srgbClr val="C00000"/>
                </a:solidFill>
              </a:rPr>
              <a:t>roblem Statement</a:t>
            </a:r>
            <a:endParaRPr lang="en-IN" altLang="en-US" b="1" dirty="0">
              <a:solidFill>
                <a:srgbClr val="C00000"/>
              </a:solidFill>
            </a:endParaRPr>
          </a:p>
        </p:txBody>
      </p:sp>
      <p:sp>
        <p:nvSpPr>
          <p:cNvPr id="3" name="Content Placeholder 2"/>
          <p:cNvSpPr>
            <a:spLocks noGrp="1"/>
          </p:cNvSpPr>
          <p:nvPr>
            <p:ph idx="1"/>
          </p:nvPr>
        </p:nvSpPr>
        <p:spPr/>
        <p:txBody>
          <a:bodyPr/>
          <a:lstStyle/>
          <a:p>
            <a:r>
              <a:rPr lang="en-US" dirty="0"/>
              <a:t>With the emergence of AI, it becomes easier for artists to express themselves without having to go through the process of creating an artwork. This can be seen as either a positive or negative thing, depending on how it is used. The role of AI in art creation and the relationship between the artist and AI are still evolving.</a:t>
            </a:r>
            <a:endParaRPr lang="en-US" dirty="0"/>
          </a:p>
          <a:p>
            <a:r>
              <a:rPr lang="en-US" dirty="0"/>
              <a:t>A lot of critics believe that AI will disrupt the art industry because it enables artists to express themselves more easily. It also eliminates some costly tasks such as drawing or painting which leaves less time for artists to have a chance at making a living from their art.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O</a:t>
            </a:r>
            <a:r>
              <a:rPr lang="en-IN" altLang="en-US" b="1" dirty="0">
                <a:solidFill>
                  <a:srgbClr val="C00000"/>
                </a:solidFill>
              </a:rPr>
              <a:t>bjective</a:t>
            </a:r>
            <a:endParaRPr lang="en-IN" altLang="en-US" b="1" dirty="0">
              <a:solidFill>
                <a:srgbClr val="C00000"/>
              </a:solidFill>
            </a:endParaRPr>
          </a:p>
        </p:txBody>
      </p:sp>
      <p:sp>
        <p:nvSpPr>
          <p:cNvPr id="3" name="Content Placeholder 2"/>
          <p:cNvSpPr>
            <a:spLocks noGrp="1"/>
          </p:cNvSpPr>
          <p:nvPr>
            <p:ph idx="1"/>
          </p:nvPr>
        </p:nvSpPr>
        <p:spPr/>
        <p:txBody>
          <a:bodyPr>
            <a:normAutofit lnSpcReduction="10000"/>
          </a:bodyPr>
          <a:lstStyle/>
          <a:p>
            <a:r>
              <a:rPr lang="en-US" sz="2600" dirty="0"/>
              <a:t>The goal is to enable people to use their products more quickly and eliminate the need for time-consuming manual operations. As AI and machine learning (ML) elements in digital art packages get more complex, new tools for artists to experiment within creative and unanticipated ways become available.</a:t>
            </a:r>
            <a:endParaRPr lang="en-US" sz="2600" dirty="0"/>
          </a:p>
          <a:p>
            <a:r>
              <a:rPr lang="en-US" sz="2600" dirty="0"/>
              <a:t>The artwork of an artificial intelligence will depend, as for an artist, on its learning and the images encountered. The difference between an artificial intelligence and an artist is the origin of its experiences. An artist will live and develop creativity around events in an uncertain environment. Conversely, it is the artist who will determine the environment and the learning rules of the artificial intelligence, which makes it dependent on the artist and places it as a tool.</a:t>
            </a:r>
            <a:endParaRPr lang="en-IN" sz="2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0"/>
            <a:ext cx="10953750" cy="1557338"/>
          </a:xfrm>
        </p:spPr>
        <p:txBody>
          <a:bodyPr/>
          <a:lstStyle/>
          <a:p>
            <a:r>
              <a:rPr lang="en-US" b="1" dirty="0">
                <a:solidFill>
                  <a:srgbClr val="C00000"/>
                </a:solidFill>
              </a:rPr>
              <a:t>L</a:t>
            </a:r>
            <a:r>
              <a:rPr lang="en-IN" altLang="en-US" b="1" dirty="0">
                <a:solidFill>
                  <a:srgbClr val="C00000"/>
                </a:solidFill>
              </a:rPr>
              <a:t>iterature Review</a:t>
            </a:r>
            <a:r>
              <a:rPr lang="en-US" b="1" dirty="0">
                <a:solidFill>
                  <a:srgbClr val="C00000"/>
                </a:solidFill>
              </a:rPr>
              <a:t> </a:t>
            </a:r>
            <a:endParaRPr lang="en-IN" b="1" dirty="0">
              <a:solidFill>
                <a:srgbClr val="C00000"/>
              </a:solidFill>
            </a:endParaRPr>
          </a:p>
        </p:txBody>
      </p:sp>
      <p:graphicFrame>
        <p:nvGraphicFramePr>
          <p:cNvPr id="4" name="Content Placeholder 3"/>
          <p:cNvGraphicFramePr>
            <a:graphicFrameLocks noGrp="1"/>
          </p:cNvGraphicFramePr>
          <p:nvPr>
            <p:ph idx="1"/>
          </p:nvPr>
        </p:nvGraphicFramePr>
        <p:xfrm>
          <a:off x="1209675" y="1254420"/>
          <a:ext cx="9375175" cy="5247249"/>
        </p:xfrm>
        <a:graphic>
          <a:graphicData uri="http://schemas.openxmlformats.org/drawingml/2006/table">
            <a:tbl>
              <a:tblPr firstRow="1" firstCol="1" bandRow="1">
                <a:tableStyleId>{5C22544A-7EE6-4342-B048-85BDC9FD1C3A}</a:tableStyleId>
              </a:tblPr>
              <a:tblGrid>
                <a:gridCol w="555024"/>
                <a:gridCol w="1181100"/>
                <a:gridCol w="1819275"/>
                <a:gridCol w="1123950"/>
                <a:gridCol w="1960790"/>
                <a:gridCol w="1367518"/>
                <a:gridCol w="1367518"/>
              </a:tblGrid>
              <a:tr h="651128">
                <a:tc>
                  <a:txBody>
                    <a:bodyPr/>
                    <a:lstStyle/>
                    <a:p>
                      <a:pPr>
                        <a:lnSpc>
                          <a:spcPct val="107000"/>
                        </a:lnSpc>
                        <a:spcAft>
                          <a:spcPts val="800"/>
                        </a:spcAft>
                      </a:pPr>
                      <a:r>
                        <a:rPr lang="en-IN" sz="1800" dirty="0">
                          <a:effectLst/>
                        </a:rPr>
                        <a:t>s.</a:t>
                      </a:r>
                      <a:r>
                        <a:rPr lang="en-IN" sz="1600" dirty="0">
                          <a:effectLst/>
                        </a:rPr>
                        <a:t>NO</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400" dirty="0">
                          <a:effectLst/>
                        </a:rPr>
                        <a:t>AUTHOR</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400" dirty="0">
                          <a:effectLst/>
                        </a:rPr>
                        <a:t>TITLE</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400" dirty="0">
                          <a:effectLst/>
                        </a:rPr>
                        <a:t>PUBLISHED YEAR</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400" dirty="0">
                          <a:effectLst/>
                        </a:rPr>
                        <a:t>TECHNIQUE </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400" dirty="0">
                          <a:effectLst/>
                        </a:rPr>
                        <a:t>DATASET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400" dirty="0">
                          <a:effectLst/>
                        </a:rPr>
                        <a:t>PROS</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r>
              <a:tr h="1929607">
                <a:tc>
                  <a:txBody>
                    <a:bodyPr/>
                    <a:lstStyle/>
                    <a:p>
                      <a:pPr>
                        <a:lnSpc>
                          <a:spcPct val="107000"/>
                        </a:lnSpc>
                        <a:spcAft>
                          <a:spcPts val="800"/>
                        </a:spcAft>
                      </a:pPr>
                      <a:r>
                        <a:rPr lang="en-US" sz="1400" dirty="0">
                          <a:effectLst/>
                          <a:latin typeface="Calibri" panose="020F0502020204030204" pitchFamily="34" charset="0"/>
                          <a:ea typeface="Calibri" panose="020F0502020204030204" pitchFamily="34" charset="0"/>
                          <a:cs typeface="Gautami" panose="020B0502040204020203" pitchFamily="34" charset="0"/>
                        </a:rPr>
                        <a:t>1</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defRPr/>
                      </a:pPr>
                      <a:r>
                        <a:rPr lang="en-IN" sz="1100" b="0" i="0" u="none" strike="noStrike" kern="1200" dirty="0">
                          <a:solidFill>
                            <a:schemeClr val="dk1"/>
                          </a:solidFill>
                          <a:effectLst/>
                          <a:latin typeface="+mn-lt"/>
                          <a:ea typeface="+mn-ea"/>
                          <a:cs typeface="+mn-cs"/>
                        </a:rPr>
                        <a:t>Daniel </a:t>
                      </a:r>
                      <a:r>
                        <a:rPr lang="en-IN" sz="1100" b="0" i="0" u="none" strike="noStrike" kern="1200" dirty="0" err="1">
                          <a:solidFill>
                            <a:schemeClr val="dk1"/>
                          </a:solidFill>
                          <a:effectLst/>
                          <a:latin typeface="+mn-lt"/>
                          <a:ea typeface="+mn-ea"/>
                          <a:cs typeface="+mn-cs"/>
                        </a:rPr>
                        <a:t>Ambrosi</a:t>
                      </a:r>
                      <a:endParaRPr lang="en-IN" sz="1100" b="0" i="0" u="none" strike="noStrike" kern="1200" dirty="0">
                        <a:solidFill>
                          <a:schemeClr val="dk1"/>
                        </a:solidFill>
                        <a:effectLst/>
                        <a:latin typeface="+mn-lt"/>
                        <a:ea typeface="+mn-ea"/>
                        <a:cs typeface="+mn-cs"/>
                      </a:endParaRPr>
                    </a:p>
                    <a:p>
                      <a:pPr>
                        <a:lnSpc>
                          <a:spcPct val="107000"/>
                        </a:lnSpc>
                        <a:spcAft>
                          <a:spcPts val="800"/>
                        </a:spcAft>
                      </a:pPr>
                      <a:endParaRPr lang="en-IN" sz="10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US" sz="1000" dirty="0">
                          <a:effectLst/>
                          <a:latin typeface="Calibri" panose="020F0502020204030204" pitchFamily="34" charset="0"/>
                          <a:ea typeface="Calibri" panose="020F0502020204030204" pitchFamily="34" charset="0"/>
                          <a:cs typeface="Gautami" panose="020B0502040204020203" pitchFamily="34" charset="0"/>
                        </a:rPr>
                        <a:t>Dreamscapes</a:t>
                      </a:r>
                      <a:endParaRPr lang="en-IN" sz="10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US" sz="1000" dirty="0">
                          <a:effectLst/>
                          <a:latin typeface="Calibri" panose="020F0502020204030204" pitchFamily="34" charset="0"/>
                          <a:ea typeface="Calibri" panose="020F0502020204030204" pitchFamily="34" charset="0"/>
                          <a:cs typeface="Gautami" panose="020B0502040204020203" pitchFamily="34" charset="0"/>
                        </a:rPr>
                        <a:t>2019</a:t>
                      </a:r>
                      <a:endParaRPr lang="en-IN" sz="10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US" sz="1100" b="0" i="0" kern="1200" dirty="0">
                          <a:solidFill>
                            <a:schemeClr val="dk1"/>
                          </a:solidFill>
                          <a:effectLst/>
                          <a:latin typeface="+mn-lt"/>
                          <a:ea typeface="+mn-ea"/>
                          <a:cs typeface="+mn-cs"/>
                        </a:rPr>
                        <a:t>AI-augmented" or human-AI hybrid art</a:t>
                      </a:r>
                      <a:endParaRPr lang="en-IN" sz="1100" b="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gn="l">
                        <a:lnSpc>
                          <a:spcPct val="107000"/>
                        </a:lnSpc>
                        <a:spcAft>
                          <a:spcPts val="800"/>
                        </a:spcAft>
                      </a:pPr>
                      <a:r>
                        <a:rPr lang="en-US" sz="1000" b="0" i="0" kern="1200" dirty="0">
                          <a:solidFill>
                            <a:schemeClr val="dk1"/>
                          </a:solidFill>
                          <a:effectLst/>
                          <a:latin typeface="+mn-lt"/>
                          <a:ea typeface="+mn-ea"/>
                          <a:cs typeface="+mn-cs"/>
                        </a:rPr>
                        <a:t>He captured 50000 photos with XYZ photography technique</a:t>
                      </a:r>
                      <a:r>
                        <a:rPr lang="en-US" sz="1800" b="0" i="0" kern="1200" dirty="0">
                          <a:solidFill>
                            <a:schemeClr val="dk1"/>
                          </a:solidFill>
                          <a:effectLst/>
                          <a:latin typeface="+mn-lt"/>
                          <a:ea typeface="+mn-ea"/>
                          <a:cs typeface="+mn-cs"/>
                        </a:rPr>
                        <a:t>(</a:t>
                      </a:r>
                      <a:r>
                        <a:rPr lang="en-US" sz="1100" b="0" i="0" kern="1200" dirty="0">
                          <a:solidFill>
                            <a:schemeClr val="dk1"/>
                          </a:solidFill>
                          <a:effectLst/>
                          <a:latin typeface="+mn-lt"/>
                          <a:ea typeface="+mn-ea"/>
                          <a:cs typeface="+mn-cs"/>
                        </a:rPr>
                        <a:t>capturing, blending, and stitching together a cubic array of photos; multiple shots high x multiple shots wide x multiple exposures "deep")</a:t>
                      </a:r>
                      <a:endParaRPr lang="en-IN" sz="1100" b="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US" sz="1000" dirty="0">
                          <a:effectLst/>
                          <a:latin typeface="Calibri" panose="020F0502020204030204" pitchFamily="34" charset="0"/>
                          <a:ea typeface="Calibri" panose="020F0502020204030204" pitchFamily="34" charset="0"/>
                          <a:cs typeface="Gautami" panose="020B0502040204020203" pitchFamily="34" charset="0"/>
                        </a:rPr>
                        <a:t>By his latest model we are getting the image we accurately </a:t>
                      </a:r>
                      <a:endParaRPr lang="en-IN" sz="10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r>
              <a:tr h="1167702">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Gautami" panose="020B0502040204020203" pitchFamily="34" charset="0"/>
                        </a:rPr>
                        <a:t>2</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a:effectLst/>
                        </a:rPr>
                        <a:t>Mike. Tyka</a:t>
                      </a:r>
                      <a:endParaRPr lang="en-IN" sz="100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a:effectLst/>
                        </a:rPr>
                        <a:t>Portraits. of. Imaginary. People</a:t>
                      </a:r>
                      <a:endParaRPr lang="en-IN" sz="100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a:effectLst/>
                        </a:rPr>
                        <a:t>2018</a:t>
                      </a:r>
                      <a:endParaRPr lang="en-IN" sz="100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a:effectLst/>
                        </a:rPr>
                        <a:t>neural. network to imagine and then depict. portraits of people who don't exist.</a:t>
                      </a:r>
                      <a:endParaRPr lang="en-IN" sz="100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a:effectLst/>
                        </a:rPr>
                        <a:t>thousands. of. photographs of faces. taken from GAN</a:t>
                      </a:r>
                      <a:endParaRPr lang="en-IN" sz="100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a:effectLst/>
                        </a:rPr>
                        <a:t>They get. the image. according to-their imagination. with high accuracy.</a:t>
                      </a:r>
                      <a:endParaRPr lang="en-IN" sz="100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r>
              <a:tr h="1397943">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Gautami" panose="020B0502040204020203" pitchFamily="34" charset="0"/>
                        </a:rPr>
                        <a:t>3</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a:effectLst/>
                        </a:rPr>
                        <a:t>Mario. Klingemann</a:t>
                      </a:r>
                      <a:endParaRPr lang="en-IN" sz="100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dirty="0">
                          <a:effectLst/>
                        </a:rPr>
                        <a:t>Neural Glitch</a:t>
                      </a:r>
                      <a:endParaRPr lang="en-IN" sz="10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dirty="0">
                          <a:effectLst/>
                        </a:rPr>
                        <a:t>2019</a:t>
                      </a:r>
                      <a:endParaRPr lang="en-IN" sz="10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dirty="0">
                          <a:effectLst/>
                        </a:rPr>
                        <a:t>intelligence, evolutionary art, glitch. classification. and. visualization, and robotic, deep learning</a:t>
                      </a:r>
                      <a:endParaRPr lang="en-IN" sz="10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dirty="0">
                          <a:effectLst/>
                        </a:rPr>
                        <a:t>uncharted. territories to. discover. unseen. beauty and unthought. ideas</a:t>
                      </a:r>
                      <a:endParaRPr lang="en-IN" sz="10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c>
                  <a:txBody>
                    <a:bodyPr/>
                    <a:lstStyle/>
                    <a:p>
                      <a:pPr>
                        <a:lnSpc>
                          <a:spcPct val="107000"/>
                        </a:lnSpc>
                        <a:spcAft>
                          <a:spcPts val="800"/>
                        </a:spcAft>
                      </a:pPr>
                      <a:r>
                        <a:rPr lang="en-IN" sz="1000" dirty="0">
                          <a:effectLst/>
                        </a:rPr>
                        <a:t>He crossed. A the. limitations. of creatively. repurposing. and. recombining objects and. systems.to. reveal their. hidden. qualities</a:t>
                      </a:r>
                      <a:endParaRPr lang="en-IN" sz="1000" dirty="0">
                        <a:effectLst/>
                        <a:latin typeface="Calibri" panose="020F0502020204030204" pitchFamily="34" charset="0"/>
                        <a:ea typeface="Calibri" panose="020F0502020204030204" pitchFamily="34" charset="0"/>
                        <a:cs typeface="Gautami" panose="020B0502040204020203" pitchFamily="34" charset="0"/>
                      </a:endParaRPr>
                    </a:p>
                  </a:txBody>
                  <a:tcPr marL="61612" marR="61612" marT="0" marB="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C00000"/>
                </a:solidFill>
              </a:rPr>
              <a:t>D</a:t>
            </a:r>
            <a:r>
              <a:rPr lang="en-IN" altLang="en-US" sz="4800" b="1" dirty="0">
                <a:solidFill>
                  <a:srgbClr val="C00000"/>
                </a:solidFill>
              </a:rPr>
              <a:t>ata Set</a:t>
            </a:r>
            <a:endParaRPr lang="en-IN" altLang="en-US" sz="4800" b="1" dirty="0">
              <a:solidFill>
                <a:srgbClr val="C00000"/>
              </a:solidFill>
            </a:endParaRPr>
          </a:p>
        </p:txBody>
      </p:sp>
      <p:graphicFrame>
        <p:nvGraphicFramePr>
          <p:cNvPr id="4" name="Content Placeholder 3"/>
          <p:cNvGraphicFramePr>
            <a:graphicFrameLocks noGrp="1"/>
          </p:cNvGraphicFramePr>
          <p:nvPr>
            <p:ph idx="1"/>
          </p:nvPr>
        </p:nvGraphicFramePr>
        <p:xfrm>
          <a:off x="2110422" y="1977612"/>
          <a:ext cx="7971155" cy="4047363"/>
        </p:xfrm>
        <a:graphic>
          <a:graphicData uri="http://schemas.openxmlformats.org/drawingml/2006/table">
            <a:tbl>
              <a:tblPr firstRow="1" firstCol="1" bandRow="1">
                <a:tableStyleId>{5C22544A-7EE6-4342-B048-85BDC9FD1C3A}</a:tableStyleId>
              </a:tblPr>
              <a:tblGrid>
                <a:gridCol w="2656840"/>
                <a:gridCol w="2656840"/>
                <a:gridCol w="2657475"/>
              </a:tblGrid>
              <a:tr h="596900">
                <a:tc>
                  <a:txBody>
                    <a:bodyPr/>
                    <a:lstStyle/>
                    <a:p>
                      <a:pPr>
                        <a:lnSpc>
                          <a:spcPct val="107000"/>
                        </a:lnSpc>
                        <a:spcAft>
                          <a:spcPts val="800"/>
                        </a:spcAft>
                      </a:pPr>
                      <a:r>
                        <a:rPr lang="en-IN" sz="1100" dirty="0">
                          <a:effectLst/>
                        </a:rPr>
                        <a:t>DATA SET NAME</a:t>
                      </a:r>
                      <a:endParaRPr lang="en-IN" sz="11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100">
                          <a:effectLst/>
                        </a:rPr>
                        <a:t>CHARACTERISTICS </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100">
                          <a:effectLst/>
                        </a:rPr>
                        <a:t>TECHNIQUES </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r>
              <a:tr h="639445">
                <a:tc>
                  <a:txBody>
                    <a:bodyPr/>
                    <a:lstStyle/>
                    <a:p>
                      <a:pPr>
                        <a:lnSpc>
                          <a:spcPct val="107000"/>
                        </a:lnSpc>
                        <a:spcAft>
                          <a:spcPts val="800"/>
                        </a:spcAft>
                      </a:pPr>
                      <a:r>
                        <a:rPr lang="en-IN" sz="1100">
                          <a:effectLst/>
                        </a:rPr>
                        <a:t>MARS_EFFIEL DEEPDREAM</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100">
                          <a:effectLst/>
                        </a:rPr>
                        <a:t>200 screenshots of the mars and effiel tower were taken to make the data set</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050">
                          <a:effectLst/>
                        </a:rPr>
                        <a:t>Google's Deep Dream Algorithm using pre trained networks or use them various applications (computer vision, image processing</a:t>
                      </a:r>
                      <a:r>
                        <a:rPr lang="en-IN" sz="1100">
                          <a:effectLst/>
                        </a:rPr>
                        <a:t>)</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r>
              <a:tr h="596900">
                <a:tc>
                  <a:txBody>
                    <a:bodyPr/>
                    <a:lstStyle/>
                    <a:p>
                      <a:pPr>
                        <a:lnSpc>
                          <a:spcPct val="107000"/>
                        </a:lnSpc>
                        <a:spcAft>
                          <a:spcPts val="800"/>
                        </a:spcAft>
                      </a:pPr>
                      <a:r>
                        <a:rPr lang="en-IN" sz="1250" u="sng" dirty="0">
                          <a:effectLst/>
                          <a:hlinkClick r:id="rId1"/>
                        </a:rPr>
                        <a:t>BVLC ImageNet dataset</a:t>
                      </a:r>
                      <a:endParaRPr lang="en-IN" sz="11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100">
                          <a:effectLst/>
                        </a:rPr>
                        <a:t>The bundled model is the iteration 2,400,000 snapshot (60 epochs) using quick_solver.prototxt</a:t>
                      </a:r>
                      <a:endParaRPr lang="en-IN" sz="1100">
                        <a:effectLst/>
                      </a:endParaRPr>
                    </a:p>
                    <a:p>
                      <a:pPr>
                        <a:lnSpc>
                          <a:spcPct val="107000"/>
                        </a:lnSpc>
                        <a:spcAft>
                          <a:spcPts val="800"/>
                        </a:spcAft>
                      </a:pPr>
                      <a:r>
                        <a:rPr lang="en-IN" sz="1100">
                          <a:effectLst/>
                        </a:rPr>
                        <a:t> </a:t>
                      </a:r>
                      <a:endParaRPr lang="en-IN" sz="1100">
                        <a:effectLst/>
                      </a:endParaRPr>
                    </a:p>
                    <a:p>
                      <a:pPr>
                        <a:lnSpc>
                          <a:spcPct val="107000"/>
                        </a:lnSpc>
                        <a:spcAft>
                          <a:spcPts val="800"/>
                        </a:spcAft>
                      </a:pPr>
                      <a:r>
                        <a:rPr lang="en-IN" sz="1100">
                          <a:effectLst/>
                        </a:rPr>
                        <a:t>This bundled model obtains a top-1 accuracy 68.7% (31.3% error) and a top-5 accuracy 88.9% (11.1% error) on the validation set, using just the center crop. (Using the average of 10 crops, (4 + 1 center) * 2 mirror, should obtain a bit higher accuracy.)</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100" dirty="0">
                          <a:effectLst/>
                        </a:rPr>
                        <a:t>not training with the relighting data-augmentation;</a:t>
                      </a:r>
                      <a:endParaRPr lang="en-IN" sz="1100" dirty="0">
                        <a:effectLst/>
                      </a:endParaRPr>
                    </a:p>
                    <a:p>
                      <a:pPr>
                        <a:lnSpc>
                          <a:spcPct val="107000"/>
                        </a:lnSpc>
                        <a:spcAft>
                          <a:spcPts val="800"/>
                        </a:spcAft>
                      </a:pPr>
                      <a:r>
                        <a:rPr lang="en-IN" sz="1100" dirty="0">
                          <a:effectLst/>
                        </a:rPr>
                        <a:t>not training with the scale or aspect-ratio data-augmentation;</a:t>
                      </a:r>
                      <a:endParaRPr lang="en-IN" sz="11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r>
              <a:tr h="596900">
                <a:tc>
                  <a:txBody>
                    <a:bodyPr/>
                    <a:lstStyle/>
                    <a:p>
                      <a:pPr>
                        <a:lnSpc>
                          <a:spcPct val="107000"/>
                        </a:lnSpc>
                        <a:spcAft>
                          <a:spcPts val="800"/>
                        </a:spcAft>
                      </a:pPr>
                      <a:r>
                        <a:rPr lang="en-IN" sz="1250" u="none" strike="noStrike">
                          <a:effectLst/>
                          <a:hlinkClick r:id="rId2"/>
                        </a:rPr>
                        <a:t>CompCars dataset</a:t>
                      </a:r>
                      <a:r>
                        <a:rPr lang="en-IN" sz="1250">
                          <a:effectLst/>
                        </a:rPr>
                        <a:t>.</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100">
                          <a:effectLst/>
                        </a:rPr>
                        <a:t>This is the GoogLeNet model pre-trained on ImageNet classification task and fine-tuned on 431 car models in CompCars dataseT</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100" dirty="0">
                          <a:effectLst/>
                        </a:rPr>
                        <a:t>The correspondence between the output nodes of the network and the 431 car models can be viewed</a:t>
                      </a:r>
                      <a:endParaRPr lang="en-IN" sz="11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gradFill>
                  <a:gsLst>
                    <a:gs pos="0">
                      <a:srgbClr val="FE4444"/>
                    </a:gs>
                    <a:gs pos="100000">
                      <a:srgbClr val="832B2B"/>
                    </a:gs>
                  </a:gsLst>
                  <a:lin scaled="0"/>
                </a:gradFill>
                <a:sym typeface="+mn-ea"/>
              </a:rPr>
              <a:t>Methodlogy</a:t>
            </a:r>
            <a:br>
              <a:rPr lang="en-US"/>
            </a:br>
            <a:endParaRPr lang="en-US"/>
          </a:p>
        </p:txBody>
      </p:sp>
      <p:sp>
        <p:nvSpPr>
          <p:cNvPr id="3" name="Content Placeholder 2"/>
          <p:cNvSpPr>
            <a:spLocks noGrp="1"/>
          </p:cNvSpPr>
          <p:nvPr>
            <p:ph sz="half" idx="1"/>
          </p:nvPr>
        </p:nvSpPr>
        <p:spPr>
          <a:xfrm>
            <a:off x="716280" y="1104265"/>
            <a:ext cx="11003280" cy="5397500"/>
          </a:xfrm>
        </p:spPr>
        <p:txBody>
          <a:bodyPr>
            <a:normAutofit fontScale="25000"/>
          </a:bodyPr>
          <a:p>
            <a:endParaRPr lang="en-US"/>
          </a:p>
          <a:p>
            <a:pPr marL="0" indent="0">
              <a:buNone/>
            </a:pPr>
            <a:r>
              <a:rPr lang="en-US" sz="8000">
                <a:solidFill>
                  <a:srgbClr val="FF0000"/>
                </a:solidFill>
              </a:rPr>
              <a:t>Deep Dream</a:t>
            </a:r>
            <a:endParaRPr lang="en-US" sz="8000">
              <a:solidFill>
                <a:srgbClr val="FF0000"/>
              </a:solidFill>
            </a:endParaRPr>
          </a:p>
          <a:p>
            <a:r>
              <a:rPr lang="en-US" sz="5600">
                <a:latin typeface="Calibri" panose="020F0502020204030204" pitchFamily="34" charset="0"/>
                <a:cs typeface="Calibri" panose="020F0502020204030204" pitchFamily="34" charset="0"/>
              </a:rPr>
              <a:t>The software is designed to detect faces and other patterns in images, with the aim of automatically classifying images.[10] However, once trained, the network can also be run in reverse, being asked to adjust the original image slightly so that a given output neuron (e.g. the one for faces or certain animals) yields a higher confidence score. This can be used for visualizations to understand the emergent structure of the neural network better, and is the basis for the DeepDream concept. This reversal procedure is never perfectly clear and unambiguous because it utilizes a one-to-many mapping process.[11] However, after enough reiterations, even imagery initially devoid of the sought features will be adjusted enough that a form of pareidolia results, by which psychedelic and surreal images are generated algorithmically. The optimization resembles backpropagation, however instead of adjusting the network weights, the weights are held fixed and the input is adjusted.</a:t>
            </a:r>
            <a:endParaRPr lang="en-US" sz="5600">
              <a:latin typeface="Calibri" panose="020F0502020204030204" pitchFamily="34" charset="0"/>
              <a:cs typeface="Calibri" panose="020F0502020204030204" pitchFamily="34" charset="0"/>
            </a:endParaRPr>
          </a:p>
          <a:p>
            <a:endParaRPr lang="en-US" sz="5600">
              <a:latin typeface="Calibri" panose="020F0502020204030204" pitchFamily="34" charset="0"/>
              <a:cs typeface="Calibri" panose="020F0502020204030204" pitchFamily="34" charset="0"/>
            </a:endParaRPr>
          </a:p>
          <a:p>
            <a:r>
              <a:rPr lang="en-US" sz="5600">
                <a:latin typeface="Calibri" panose="020F0502020204030204" pitchFamily="34" charset="0"/>
                <a:cs typeface="Calibri" panose="020F0502020204030204" pitchFamily="34" charset="0"/>
              </a:rPr>
              <a:t>Applying gradient descent independently to each pixel of the input produces images in which adjacent pixels have little relation and thus the image has too much high frequency information. The generated images can be greatly improved by including a prior or regularizer that prefers inputs that have natural image statistics (without a preference for an</a:t>
            </a:r>
            <a:r>
              <a:rPr lang="en-IN" altLang="en-US" sz="5600">
                <a:latin typeface="Calibri" panose="020F0502020204030204" pitchFamily="34" charset="0"/>
                <a:cs typeface="Calibri" panose="020F0502020204030204" pitchFamily="34" charset="0"/>
              </a:rPr>
              <a:t> </a:t>
            </a:r>
            <a:endParaRPr lang="en-US" sz="5600">
              <a:latin typeface="Calibri" panose="020F0502020204030204" pitchFamily="34" charset="0"/>
              <a:cs typeface="Calibri" panose="020F0502020204030204" pitchFamily="34" charset="0"/>
            </a:endParaRPr>
          </a:p>
          <a:p>
            <a:pPr marL="0" indent="0">
              <a:lnSpc>
                <a:spcPct val="40000"/>
              </a:lnSpc>
              <a:buNone/>
            </a:pPr>
            <a:r>
              <a:rPr lang="en-IN" altLang="en-US" sz="5600">
                <a:latin typeface="Calibri" panose="020F0502020204030204" pitchFamily="34" charset="0"/>
                <a:cs typeface="Calibri" panose="020F0502020204030204" pitchFamily="34" charset="0"/>
              </a:rPr>
              <a:t>     </a:t>
            </a:r>
            <a:r>
              <a:rPr lang="en-US" sz="5600">
                <a:latin typeface="Calibri" panose="020F0502020204030204" pitchFamily="34" charset="0"/>
                <a:cs typeface="Calibri" panose="020F0502020204030204" pitchFamily="34" charset="0"/>
              </a:rPr>
              <a:t>particular image), or are simply smooth. For example, Mahendran et al. used the</a:t>
            </a:r>
            <a:endParaRPr lang="en-US" sz="5600">
              <a:latin typeface="Calibri" panose="020F0502020204030204" pitchFamily="34" charset="0"/>
              <a:cs typeface="Calibri" panose="020F0502020204030204" pitchFamily="34" charset="0"/>
            </a:endParaRPr>
          </a:p>
          <a:p>
            <a:pPr marL="0" indent="0">
              <a:lnSpc>
                <a:spcPct val="40000"/>
              </a:lnSpc>
              <a:buNone/>
            </a:pPr>
            <a:r>
              <a:rPr lang="en-US" sz="5600">
                <a:latin typeface="Calibri" panose="020F0502020204030204" pitchFamily="34" charset="0"/>
                <a:cs typeface="Calibri" panose="020F0502020204030204" pitchFamily="34" charset="0"/>
              </a:rPr>
              <a:t> </a:t>
            </a:r>
            <a:r>
              <a:rPr lang="en-IN" altLang="en-US" sz="5600">
                <a:latin typeface="Calibri" panose="020F0502020204030204" pitchFamily="34" charset="0"/>
                <a:cs typeface="Calibri" panose="020F0502020204030204" pitchFamily="34" charset="0"/>
              </a:rPr>
              <a:t>    </a:t>
            </a:r>
            <a:r>
              <a:rPr lang="en-US" sz="5600">
                <a:latin typeface="Calibri" panose="020F0502020204030204" pitchFamily="34" charset="0"/>
                <a:cs typeface="Calibri" panose="020F0502020204030204" pitchFamily="34" charset="0"/>
              </a:rPr>
              <a:t>total variation regularizer that prefers images that are piecewise constant. Various</a:t>
            </a:r>
            <a:endParaRPr lang="en-US" sz="5600">
              <a:latin typeface="Calibri" panose="020F0502020204030204" pitchFamily="34" charset="0"/>
              <a:cs typeface="Calibri" panose="020F0502020204030204" pitchFamily="34" charset="0"/>
            </a:endParaRPr>
          </a:p>
          <a:p>
            <a:pPr marL="0" indent="0">
              <a:lnSpc>
                <a:spcPct val="40000"/>
              </a:lnSpc>
              <a:buNone/>
            </a:pPr>
            <a:r>
              <a:rPr lang="en-US" sz="5600">
                <a:latin typeface="Calibri" panose="020F0502020204030204" pitchFamily="34" charset="0"/>
                <a:cs typeface="Calibri" panose="020F0502020204030204" pitchFamily="34" charset="0"/>
              </a:rPr>
              <a:t> </a:t>
            </a:r>
            <a:r>
              <a:rPr lang="en-IN" altLang="en-US" sz="5600">
                <a:latin typeface="Calibri" panose="020F0502020204030204" pitchFamily="34" charset="0"/>
                <a:cs typeface="Calibri" panose="020F0502020204030204" pitchFamily="34" charset="0"/>
              </a:rPr>
              <a:t>    </a:t>
            </a:r>
            <a:r>
              <a:rPr lang="en-US" sz="5600">
                <a:latin typeface="Calibri" panose="020F0502020204030204" pitchFamily="34" charset="0"/>
                <a:cs typeface="Calibri" panose="020F0502020204030204" pitchFamily="34" charset="0"/>
              </a:rPr>
              <a:t>regularizers are discussed further in. An in-depth, visual exploration of feature v</a:t>
            </a:r>
            <a:endParaRPr lang="en-US" sz="5600">
              <a:latin typeface="Calibri" panose="020F0502020204030204" pitchFamily="34" charset="0"/>
              <a:cs typeface="Calibri" panose="020F0502020204030204" pitchFamily="34" charset="0"/>
            </a:endParaRPr>
          </a:p>
          <a:p>
            <a:pPr marL="0" indent="0">
              <a:lnSpc>
                <a:spcPct val="40000"/>
              </a:lnSpc>
              <a:buNone/>
            </a:pPr>
            <a:r>
              <a:rPr lang="en-IN" altLang="en-US" sz="5600">
                <a:latin typeface="Calibri" panose="020F0502020204030204" pitchFamily="34" charset="0"/>
                <a:cs typeface="Calibri" panose="020F0502020204030204" pitchFamily="34" charset="0"/>
              </a:rPr>
              <a:t>     </a:t>
            </a:r>
            <a:r>
              <a:rPr lang="en-US" sz="5600">
                <a:latin typeface="Calibri" panose="020F0502020204030204" pitchFamily="34" charset="0"/>
                <a:cs typeface="Calibri" panose="020F0502020204030204" pitchFamily="34" charset="0"/>
              </a:rPr>
              <a:t>isualization and regularization techniques was published more recently.</a:t>
            </a:r>
            <a:endParaRPr lang="en-US" sz="5600">
              <a:latin typeface="Calibri" panose="020F0502020204030204" pitchFamily="34" charset="0"/>
              <a:cs typeface="Calibri" panose="020F0502020204030204" pitchFamily="34" charset="0"/>
            </a:endParaRPr>
          </a:p>
          <a:p>
            <a:pPr>
              <a:lnSpc>
                <a:spcPct val="40000"/>
              </a:lnSpc>
            </a:pPr>
            <a:endParaRPr lang="en-US" sz="5600">
              <a:latin typeface="Calibri" panose="020F0502020204030204" pitchFamily="34" charset="0"/>
              <a:cs typeface="Calibri" panose="020F0502020204030204" pitchFamily="34" charset="0"/>
            </a:endParaRPr>
          </a:p>
          <a:p>
            <a:pPr>
              <a:lnSpc>
                <a:spcPct val="40000"/>
              </a:lnSpc>
            </a:pPr>
            <a:endParaRPr lang="en-US" sz="5600">
              <a:latin typeface="Calibri" panose="020F0502020204030204" pitchFamily="34" charset="0"/>
              <a:cs typeface="Calibri" panose="020F0502020204030204" pitchFamily="34" charset="0"/>
            </a:endParaRPr>
          </a:p>
          <a:p>
            <a:pPr>
              <a:lnSpc>
                <a:spcPct val="40000"/>
              </a:lnSpc>
            </a:pPr>
            <a:r>
              <a:rPr lang="en-US" sz="5600">
                <a:latin typeface="Calibri" panose="020F0502020204030204" pitchFamily="34" charset="0"/>
                <a:cs typeface="Calibri" panose="020F0502020204030204" pitchFamily="34" charset="0"/>
              </a:rPr>
              <a:t>The dreaming idea can be applied to hidden (internal) neurons other than those in</a:t>
            </a:r>
            <a:endParaRPr lang="en-US" sz="5600">
              <a:latin typeface="Calibri" panose="020F0502020204030204" pitchFamily="34" charset="0"/>
              <a:cs typeface="Calibri" panose="020F0502020204030204" pitchFamily="34" charset="0"/>
            </a:endParaRPr>
          </a:p>
          <a:p>
            <a:pPr marL="0" indent="0">
              <a:lnSpc>
                <a:spcPct val="40000"/>
              </a:lnSpc>
              <a:buNone/>
            </a:pPr>
            <a:r>
              <a:rPr lang="en-IN" altLang="en-US" sz="5600">
                <a:latin typeface="Calibri" panose="020F0502020204030204" pitchFamily="34" charset="0"/>
                <a:cs typeface="Calibri" panose="020F0502020204030204" pitchFamily="34" charset="0"/>
              </a:rPr>
              <a:t>    </a:t>
            </a:r>
            <a:r>
              <a:rPr lang="en-US" sz="5600">
                <a:latin typeface="Calibri" panose="020F0502020204030204" pitchFamily="34" charset="0"/>
                <a:cs typeface="Calibri" panose="020F0502020204030204" pitchFamily="34" charset="0"/>
              </a:rPr>
              <a:t> the output, which allows exploration of the roles and representations of various parts of the network. It is also possible to optimize the input to </a:t>
            </a:r>
            <a:r>
              <a:rPr lang="en-IN" altLang="en-US" sz="5600">
                <a:latin typeface="Calibri" panose="020F0502020204030204" pitchFamily="34" charset="0"/>
                <a:cs typeface="Calibri" panose="020F0502020204030204" pitchFamily="34" charset="0"/>
              </a:rPr>
              <a:t>            </a:t>
            </a:r>
            <a:endParaRPr lang="en-IN" altLang="en-US" sz="5600">
              <a:latin typeface="Calibri" panose="020F0502020204030204" pitchFamily="34" charset="0"/>
              <a:cs typeface="Calibri" panose="020F0502020204030204" pitchFamily="34" charset="0"/>
            </a:endParaRPr>
          </a:p>
          <a:p>
            <a:pPr marL="0" indent="0">
              <a:lnSpc>
                <a:spcPct val="40000"/>
              </a:lnSpc>
              <a:buNone/>
            </a:pPr>
            <a:r>
              <a:rPr lang="en-IN" altLang="en-US" sz="5600">
                <a:latin typeface="Calibri" panose="020F0502020204030204" pitchFamily="34" charset="0"/>
                <a:cs typeface="Calibri" panose="020F0502020204030204" pitchFamily="34" charset="0"/>
              </a:rPr>
              <a:t>     </a:t>
            </a:r>
            <a:r>
              <a:rPr lang="en-US" sz="5600">
                <a:latin typeface="Calibri" panose="020F0502020204030204" pitchFamily="34" charset="0"/>
                <a:cs typeface="Calibri" panose="020F0502020204030204" pitchFamily="34" charset="0"/>
              </a:rPr>
              <a:t>satisfy either a single neuron (this usage is sometimes called Activity Maximization) or an entire layer of neurons </a:t>
            </a:r>
            <a:endParaRPr lang="en-US" sz="5600">
              <a:latin typeface="Calibri" panose="020F0502020204030204" pitchFamily="34" charset="0"/>
              <a:cs typeface="Calibri" panose="020F0502020204030204" pitchFamily="34" charset="0"/>
            </a:endParaRPr>
          </a:p>
          <a:p>
            <a:pPr>
              <a:lnSpc>
                <a:spcPct val="40000"/>
              </a:lnSpc>
            </a:pPr>
            <a:r>
              <a:rPr lang="en-US"/>
              <a:t>     </a:t>
            </a:r>
            <a:endParaRPr lang="en-US"/>
          </a:p>
        </p:txBody>
      </p:sp>
      <p:pic>
        <p:nvPicPr>
          <p:cNvPr id="5" name="Picture 5" descr="An image of jellyfish processed with DeepDream after fifty iterations"/>
          <p:cNvPicPr>
            <a:picLocks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7238365" y="4110355"/>
            <a:ext cx="4195445" cy="1508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838200" y="433705"/>
            <a:ext cx="10657205" cy="5743575"/>
          </a:xfrm>
        </p:spPr>
        <p:txBody>
          <a:bodyPr>
            <a:normAutofit/>
          </a:bodyPr>
          <a:p>
            <a:pPr marL="0" indent="0">
              <a:buNone/>
            </a:pPr>
            <a:r>
              <a:rPr lang="en-IN" altLang="en-US" sz="1800">
                <a:sym typeface="+mn-ea"/>
              </a:rPr>
              <a:t>     </a:t>
            </a:r>
            <a:endParaRPr lang="en-IN" altLang="en-US" sz="1800">
              <a:sym typeface="+mn-ea"/>
            </a:endParaRPr>
          </a:p>
          <a:p>
            <a:pPr marL="0" indent="0">
              <a:buNone/>
            </a:pPr>
            <a:r>
              <a:rPr lang="en-US" sz="1400">
                <a:sym typeface="+mn-ea"/>
              </a:rPr>
              <a:t>Computers aren't making art. Not yet, anyway. And they aren't dreaming, either. Both of those processes are distinctly human and are affected profoundly by personal culture, physiology, psychology, life experiences, geography and a whole lot more. Computers may absorb a lot of data regarding those variables, but they don't experience and process them the same way as people. So if you're worried that technology is making your human experiences obsolete, don't fret just yet. Your perception of the world goes a whole lot deeper than that of a computer network.</a:t>
            </a:r>
            <a:endParaRPr lang="en-US" sz="1400"/>
          </a:p>
          <a:p>
            <a:endParaRPr lang="en-US" sz="1400"/>
          </a:p>
          <a:p>
            <a:r>
              <a:rPr lang="en-US" sz="4000">
                <a:solidFill>
                  <a:srgbClr val="FF0000"/>
                </a:solidFill>
                <a:sym typeface="+mn-ea"/>
              </a:rPr>
              <a:t>Deep Dream Steps:</a:t>
            </a:r>
            <a:endParaRPr lang="en-US" sz="4000">
              <a:solidFill>
                <a:srgbClr val="FF0000"/>
              </a:solidFill>
            </a:endParaRPr>
          </a:p>
          <a:p>
            <a:endParaRPr lang="en-US"/>
          </a:p>
          <a:p>
            <a:pPr>
              <a:lnSpc>
                <a:spcPct val="60000"/>
              </a:lnSpc>
            </a:pPr>
            <a:r>
              <a:rPr lang="en-US" sz="1600">
                <a:sym typeface="+mn-ea"/>
              </a:rPr>
              <a:t> 1. Forward an image through a trained ANN, CNN, ResNet..etc </a:t>
            </a:r>
            <a:endParaRPr lang="en-US" sz="1600"/>
          </a:p>
          <a:p>
            <a:pPr>
              <a:lnSpc>
                <a:spcPct val="60000"/>
              </a:lnSpc>
            </a:pPr>
            <a:r>
              <a:rPr lang="en-US" sz="1600">
                <a:sym typeface="+mn-ea"/>
              </a:rPr>
              <a:t> 2. Select a layer of choice (first layers capture edges, </a:t>
            </a:r>
            <a:r>
              <a:rPr lang="en-IN" altLang="en-US" sz="1600">
                <a:sym typeface="+mn-ea"/>
              </a:rPr>
              <a:t> </a:t>
            </a:r>
            <a:r>
              <a:rPr lang="en-US" sz="1600">
                <a:sym typeface="+mn-ea"/>
              </a:rPr>
              <a:t>deep</a:t>
            </a:r>
            <a:r>
              <a:rPr lang="en-IN" altLang="en-US" sz="1600">
                <a:sym typeface="+mn-ea"/>
              </a:rPr>
              <a:t> </a:t>
            </a:r>
            <a:r>
              <a:rPr lang="en-US" sz="1600">
                <a:sym typeface="+mn-ea"/>
              </a:rPr>
              <a:t>layers </a:t>
            </a:r>
            <a:endParaRPr lang="en-US" sz="1600">
              <a:sym typeface="+mn-ea"/>
            </a:endParaRPr>
          </a:p>
          <a:p>
            <a:pPr marL="0" indent="0">
              <a:lnSpc>
                <a:spcPct val="60000"/>
              </a:lnSpc>
              <a:buNone/>
            </a:pPr>
            <a:r>
              <a:rPr lang="en-IN" altLang="en-US" sz="1600">
                <a:sym typeface="+mn-ea"/>
              </a:rPr>
              <a:t>      </a:t>
            </a:r>
            <a:r>
              <a:rPr lang="en-US" sz="1600">
                <a:sym typeface="+mn-ea"/>
              </a:rPr>
              <a:t>capture full shapes such as faces) </a:t>
            </a:r>
            <a:endParaRPr lang="en-US" sz="1600"/>
          </a:p>
          <a:p>
            <a:pPr>
              <a:lnSpc>
                <a:spcPct val="60000"/>
              </a:lnSpc>
            </a:pPr>
            <a:r>
              <a:rPr lang="en-US" sz="1600">
                <a:sym typeface="+mn-ea"/>
              </a:rPr>
              <a:t>3. Calculate the activations (output) coming out from the layer of</a:t>
            </a:r>
            <a:r>
              <a:rPr lang="en-IN" altLang="en-US" sz="1600">
                <a:sym typeface="+mn-ea"/>
              </a:rPr>
              <a:t> </a:t>
            </a:r>
            <a:endParaRPr lang="en-IN" altLang="en-US" sz="1600">
              <a:sym typeface="+mn-ea"/>
            </a:endParaRPr>
          </a:p>
          <a:p>
            <a:pPr marL="0" indent="0">
              <a:lnSpc>
                <a:spcPct val="60000"/>
              </a:lnSpc>
              <a:buNone/>
            </a:pPr>
            <a:r>
              <a:rPr lang="en-IN" altLang="en-US" sz="1600">
                <a:sym typeface="+mn-ea"/>
              </a:rPr>
              <a:t>     </a:t>
            </a:r>
            <a:r>
              <a:rPr lang="en-US" sz="1600">
                <a:sym typeface="+mn-ea"/>
              </a:rPr>
              <a:t> interest. </a:t>
            </a:r>
            <a:endParaRPr lang="en-US" sz="1600"/>
          </a:p>
          <a:p>
            <a:pPr>
              <a:lnSpc>
                <a:spcPct val="60000"/>
              </a:lnSpc>
            </a:pPr>
            <a:r>
              <a:rPr lang="en-US" sz="1600">
                <a:sym typeface="+mn-ea"/>
              </a:rPr>
              <a:t>4. Calculate gradient of loss (activations) with respect to the pixels of</a:t>
            </a:r>
            <a:endParaRPr lang="en-US" sz="1600">
              <a:sym typeface="+mn-ea"/>
            </a:endParaRPr>
          </a:p>
          <a:p>
            <a:pPr marL="0" indent="0">
              <a:lnSpc>
                <a:spcPct val="60000"/>
              </a:lnSpc>
              <a:buNone/>
            </a:pPr>
            <a:r>
              <a:rPr lang="en-IN" altLang="en-US" sz="1600">
                <a:sym typeface="+mn-ea"/>
              </a:rPr>
              <a:t>     </a:t>
            </a:r>
            <a:r>
              <a:rPr lang="en-US" sz="1600">
                <a:sym typeface="+mn-ea"/>
              </a:rPr>
              <a:t>the</a:t>
            </a:r>
            <a:r>
              <a:rPr lang="en-IN" altLang="en-US" sz="1600">
                <a:sym typeface="+mn-ea"/>
              </a:rPr>
              <a:t> </a:t>
            </a:r>
            <a:r>
              <a:rPr lang="en-US" sz="1600">
                <a:sym typeface="+mn-ea"/>
              </a:rPr>
              <a:t>input image. </a:t>
            </a:r>
            <a:endParaRPr lang="en-US" sz="1600"/>
          </a:p>
          <a:p>
            <a:pPr>
              <a:lnSpc>
                <a:spcPct val="60000"/>
              </a:lnSpc>
            </a:pPr>
            <a:r>
              <a:rPr lang="en-US" sz="1600">
                <a:sym typeface="+mn-ea"/>
              </a:rPr>
              <a:t>5. Modify the image to increase these activations, and thus enhance </a:t>
            </a:r>
            <a:endParaRPr lang="en-US" sz="1600">
              <a:sym typeface="+mn-ea"/>
            </a:endParaRPr>
          </a:p>
          <a:p>
            <a:pPr marL="0" indent="0">
              <a:lnSpc>
                <a:spcPct val="60000"/>
              </a:lnSpc>
              <a:buNone/>
            </a:pPr>
            <a:r>
              <a:rPr lang="en-IN" altLang="en-US" sz="1600">
                <a:sym typeface="+mn-ea"/>
              </a:rPr>
              <a:t>     </a:t>
            </a:r>
            <a:r>
              <a:rPr lang="en-US" sz="1600">
                <a:sym typeface="+mn-ea"/>
              </a:rPr>
              <a:t>the </a:t>
            </a:r>
            <a:r>
              <a:rPr lang="en-IN" altLang="en-US" sz="1600">
                <a:sym typeface="+mn-ea"/>
              </a:rPr>
              <a:t> </a:t>
            </a:r>
            <a:r>
              <a:rPr lang="en-US" sz="1600">
                <a:sym typeface="+mn-ea"/>
              </a:rPr>
              <a:t>patterns seen by the network resulting in trippy hallucinated image</a:t>
            </a:r>
            <a:endParaRPr lang="en-US" sz="1600"/>
          </a:p>
          <a:p>
            <a:endParaRPr lang="en-US" sz="1600"/>
          </a:p>
        </p:txBody>
      </p:sp>
      <p:pic>
        <p:nvPicPr>
          <p:cNvPr id="12" name="Picture 12"/>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6890385" y="2094230"/>
            <a:ext cx="4495800" cy="2669540"/>
          </a:xfrm>
          <a:prstGeom prst="rect">
            <a:avLst/>
          </a:prstGeom>
        </p:spPr>
      </p:pic>
      <p:pic>
        <p:nvPicPr>
          <p:cNvPr id="14" name="Picture 14"/>
          <p:cNvPicPr>
            <a:picLocks noChangeAspect="1"/>
          </p:cNvPicPr>
          <p:nvPr/>
        </p:nvPicPr>
        <p:blipFill>
          <a:blip r:embed="rId2"/>
          <a:stretch>
            <a:fillRect/>
          </a:stretch>
        </p:blipFill>
        <p:spPr>
          <a:xfrm>
            <a:off x="8358505" y="5046028"/>
            <a:ext cx="2444750" cy="8705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br>
              <a:rPr lang="en-US"/>
            </a:br>
            <a:r>
              <a:rPr lang="en-US" b="1" i="1">
                <a:solidFill>
                  <a:srgbClr val="FF0000"/>
                </a:solidFill>
                <a:sym typeface="+mn-ea"/>
              </a:rPr>
              <a:t>Functional and Non-Functional Requirements</a:t>
            </a:r>
            <a:br>
              <a:rPr lang="en-US" b="1" i="1">
                <a:solidFill>
                  <a:srgbClr val="FF0000"/>
                </a:solidFill>
              </a:rPr>
            </a:br>
            <a:endParaRPr lang="en-US" b="1" i="1">
              <a:solidFill>
                <a:srgbClr val="FF0000"/>
              </a:solidFill>
            </a:endParaRPr>
          </a:p>
        </p:txBody>
      </p:sp>
      <p:sp>
        <p:nvSpPr>
          <p:cNvPr id="3" name="Content Placeholder 2"/>
          <p:cNvSpPr>
            <a:spLocks noGrp="1"/>
          </p:cNvSpPr>
          <p:nvPr>
            <p:ph idx="1"/>
          </p:nvPr>
        </p:nvSpPr>
        <p:spPr>
          <a:xfrm>
            <a:off x="838200" y="1308100"/>
            <a:ext cx="10515600" cy="4869180"/>
          </a:xfrm>
        </p:spPr>
        <p:txBody>
          <a:bodyPr>
            <a:normAutofit fontScale="25000"/>
          </a:bodyPr>
          <a:p>
            <a:endParaRPr lang="en-US"/>
          </a:p>
          <a:p>
            <a:pPr marL="0" indent="0">
              <a:buNone/>
            </a:pPr>
            <a:r>
              <a:rPr lang="en-US" sz="6000" b="1" i="1">
                <a:solidFill>
                  <a:schemeClr val="accent2"/>
                </a:solidFill>
              </a:rPr>
              <a:t>Functional Requirements </a:t>
            </a:r>
            <a:endParaRPr lang="en-US" sz="6000" b="1" i="1">
              <a:solidFill>
                <a:schemeClr val="accent2"/>
              </a:solidFill>
            </a:endParaRPr>
          </a:p>
          <a:p>
            <a:endParaRPr lang="en-US"/>
          </a:p>
          <a:p>
            <a:r>
              <a:rPr lang="en-US" sz="5600"/>
              <a:t>Make sure you are working in the software which supports the desired language such as Python, Java, C, etc. where in this project we have used Google colab.</a:t>
            </a:r>
            <a:endParaRPr lang="en-US" sz="5600"/>
          </a:p>
          <a:p>
            <a:endParaRPr lang="en-US"/>
          </a:p>
          <a:p>
            <a:pPr marL="0" indent="0">
              <a:buNone/>
            </a:pPr>
            <a:r>
              <a:rPr lang="en-US" sz="6400" b="1" i="1">
                <a:solidFill>
                  <a:schemeClr val="accent2"/>
                </a:solidFill>
              </a:rPr>
              <a:t> Non-Functional Requirements </a:t>
            </a:r>
            <a:endParaRPr lang="en-US" sz="6400" b="1" i="1">
              <a:solidFill>
                <a:schemeClr val="accent2"/>
              </a:solidFill>
            </a:endParaRPr>
          </a:p>
          <a:p>
            <a:endParaRPr lang="en-US"/>
          </a:p>
          <a:p>
            <a:r>
              <a:rPr lang="en-US" sz="5600"/>
              <a:t>• Reliability </a:t>
            </a:r>
            <a:endParaRPr lang="en-US" sz="5600"/>
          </a:p>
          <a:p>
            <a:r>
              <a:rPr lang="en-US" sz="5600"/>
              <a:t>• Performance </a:t>
            </a:r>
            <a:endParaRPr lang="en-US" sz="5600"/>
          </a:p>
          <a:p>
            <a:r>
              <a:rPr lang="en-US" sz="5600"/>
              <a:t>• Maintainability </a:t>
            </a:r>
            <a:endParaRPr lang="en-US" sz="5600"/>
          </a:p>
          <a:p>
            <a:r>
              <a:rPr lang="en-US" sz="5600"/>
              <a:t>• Serviceability </a:t>
            </a:r>
            <a:endParaRPr lang="en-US" sz="5600"/>
          </a:p>
          <a:p>
            <a:r>
              <a:rPr lang="en-US" sz="5600"/>
              <a:t>• Data Integrity </a:t>
            </a:r>
            <a:endParaRPr lang="en-US" sz="5600"/>
          </a:p>
          <a:p>
            <a:r>
              <a:rPr lang="en-US" sz="5600"/>
              <a:t>• Usability </a:t>
            </a:r>
            <a:endParaRPr lang="en-US" sz="5600"/>
          </a:p>
          <a:p>
            <a:r>
              <a:rPr lang="en-US" sz="5600"/>
              <a:t>• Recoverability </a:t>
            </a:r>
            <a:endParaRPr lang="en-US" sz="560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9980</Words>
  <Application>WPS Presentation</Application>
  <PresentationFormat>Widescreen</PresentationFormat>
  <Paragraphs>214</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SimSun</vt:lpstr>
      <vt:lpstr>Wingdings</vt:lpstr>
      <vt:lpstr>Calibri</vt:lpstr>
      <vt:lpstr>Gautami</vt:lpstr>
      <vt:lpstr>Calibri Light</vt:lpstr>
      <vt:lpstr>Microsoft YaHei</vt:lpstr>
      <vt:lpstr>Arial Unicode MS</vt:lpstr>
      <vt:lpstr>Times New Roman</vt:lpstr>
      <vt:lpstr>Office Theme</vt:lpstr>
      <vt:lpstr>CREATIVE AI</vt:lpstr>
      <vt:lpstr>INTRODUCTION </vt:lpstr>
      <vt:lpstr>PROBLEM STATEMENT </vt:lpstr>
      <vt:lpstr>OBJECTIVE </vt:lpstr>
      <vt:lpstr>LITERATURE SURVEY </vt:lpstr>
      <vt:lpstr>DATA SET</vt:lpstr>
      <vt:lpstr>PowerPoint 演示文稿</vt:lpstr>
      <vt:lpstr>PowerPoint 演示文稿</vt:lpstr>
      <vt:lpstr>PowerPoint 演示文稿</vt:lpstr>
      <vt:lpstr>PowerPoint 演示文稿</vt:lpstr>
      <vt:lpstr>PowerPoint 演示文稿</vt:lpstr>
      <vt:lpstr>FLOW DIAGRAM</vt:lpstr>
      <vt:lpstr> Techniques</vt:lpstr>
      <vt:lpstr>GITHUB COMMITS</vt:lpstr>
      <vt:lpstr>PREPROCESSING CODE</vt:lpstr>
      <vt:lpstr>OUTPUT(PREPROCESSING)</vt:lpstr>
      <vt:lpstr>PowerPoint 演示文稿</vt:lpstr>
      <vt:lpstr>PowerPoint 演示文稿</vt:lpstr>
      <vt:lpstr>PowerPoint 演示文稿</vt:lpstr>
      <vt:lpstr>CONCLUSION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AI</dc:title>
  <dc:creator>chaithanya motupally</dc:creator>
  <cp:lastModifiedBy>Chaithanya Motupally</cp:lastModifiedBy>
  <cp:revision>13</cp:revision>
  <dcterms:created xsi:type="dcterms:W3CDTF">2022-02-03T17:58:00Z</dcterms:created>
  <dcterms:modified xsi:type="dcterms:W3CDTF">2022-05-07T03:51:25Z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3397684BCD1241EBAD3EF0C15B52287F</vt:lpwstr>
  </property>
  <property fmtid="{D5CDD505-2E9C-101B-9397-08002B2CF9AE}" pid="3" name="KSOProductBuildVer">
    <vt:lpwstr>1033-11.2.0.11074</vt:lpwstr>
  </property>
</Properties>
</file>